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1" r:id="rId3"/>
    <p:sldId id="270" r:id="rId4"/>
    <p:sldId id="257" r:id="rId5"/>
    <p:sldId id="258" r:id="rId6"/>
    <p:sldId id="275" r:id="rId7"/>
    <p:sldId id="267" r:id="rId8"/>
    <p:sldId id="272" r:id="rId9"/>
    <p:sldId id="276" r:id="rId10"/>
    <p:sldId id="277" r:id="rId11"/>
    <p:sldId id="279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73" r:id="rId20"/>
    <p:sldId id="268" r:id="rId21"/>
  </p:sldIdLst>
  <p:sldSz cx="9144000" cy="6858000" type="screen4x3"/>
  <p:notesSz cx="6858000" cy="921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4" autoAdjust="0"/>
    <p:restoredTop sz="9466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76004-8C10-475B-B132-2E88B26EA26B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213DA-C841-4D3A-A4BD-AAA3EB934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98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0D01F-EC91-4417-B617-646CDE838528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690563"/>
            <a:ext cx="4606925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7333"/>
            <a:ext cx="5486400" cy="414694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53067"/>
            <a:ext cx="2971800" cy="460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CB88A-616E-4F36-9758-F844B60CE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9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64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57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9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690563"/>
            <a:ext cx="4606925" cy="3455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5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Share comments</a:t>
            </a:r>
            <a:r>
              <a:rPr lang="en-US" baseline="0" dirty="0" smtClean="0"/>
              <a:t> from each group Pg. 165-168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98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08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CB88A-616E-4F36-9758-F844B60CE8D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98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2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1"/>
            <a:ext cx="4594935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5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164830A-9C86-4132-97D6-0393F97E8F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77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9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72DDEA2-8C67-458B-8E0B-CC7643D713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ac.org/pa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Work Study</a:t>
            </a:r>
            <a:br>
              <a:rPr lang="en-US" sz="4400" dirty="0" smtClean="0"/>
            </a:br>
            <a:r>
              <a:rPr lang="en-US" sz="4400" dirty="0" smtClean="0"/>
              <a:t>and </a:t>
            </a:r>
            <a:br>
              <a:rPr lang="en-US" sz="4400" dirty="0" smtClean="0"/>
            </a:br>
            <a:r>
              <a:rPr lang="en-US" sz="4400" dirty="0" err="1" smtClean="0"/>
              <a:t>PaCE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/>
              <a:t>Planning for their future</a:t>
            </a:r>
            <a:endParaRPr lang="en-US" dirty="0"/>
          </a:p>
        </p:txBody>
      </p:sp>
      <p:pic>
        <p:nvPicPr>
          <p:cNvPr id="1026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00601"/>
            <a:ext cx="2740277" cy="191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7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838044"/>
            <a:ext cx="6781800" cy="86755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Survey Data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Sources: Open-ended surveys, focus groups, interviews and artifacts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52199"/>
              </p:ext>
            </p:extLst>
          </p:nvPr>
        </p:nvGraphicFramePr>
        <p:xfrm>
          <a:off x="152400" y="1718897"/>
          <a:ext cx="8534400" cy="4174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0662"/>
                <a:gridCol w="903643"/>
                <a:gridCol w="1067940"/>
                <a:gridCol w="985792"/>
                <a:gridCol w="1150090"/>
                <a:gridCol w="1556273"/>
              </a:tblGrid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Expectations prior to starting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50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19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  11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     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Experiences during CI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Value/Benefit/Impact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101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27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2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Influenced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63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Relationships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45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N/A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Learning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81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21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Career interest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61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N/A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04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Recommended changes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46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N/A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380344"/>
            <a:ext cx="10668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Major Themes	 </a:t>
            </a:r>
            <a:r>
              <a:rPr lang="en-US" alt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Student      Employer       Parent       Instructor    Principal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8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19800"/>
            <a:ext cx="67818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Survey Data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839200" cy="4724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446554"/>
              </p:ext>
            </p:extLst>
          </p:nvPr>
        </p:nvGraphicFramePr>
        <p:xfrm>
          <a:off x="304800" y="1101596"/>
          <a:ext cx="8534400" cy="5035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6142"/>
                <a:gridCol w="2136071"/>
                <a:gridCol w="1958067"/>
                <a:gridCol w="1864120"/>
              </a:tblGrid>
              <a:tr h="36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Experiences related to career interests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   FA/SA= 93%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   WA=4.57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  FA/SA= 95%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 WA=4.37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FA/SA= 83%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2"/>
                          </a:solidFill>
                          <a:effectLst/>
                        </a:rPr>
                        <a:t>    WA=4.25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Completed meaningful tasks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FA/SA=96%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WA=4.61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FA/SA= 95%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WA=4.53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FA/SA= 83%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WA=4.58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6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Supervisor provided meaningful feedback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FA/SA=85%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WA=4.44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FA/SA= 94%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WA=4.79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92%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WA=4.83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Provided good answers to questions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FA/SA=100%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WA=4.89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FA/SA=63%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WA=3.58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WA=4.83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6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Gained skills knowledge related to career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FA/SA= 96%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WA=4.71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FA/SA=100%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WA=4.58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83%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WA=4.42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Developed ability to work with others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FA/SA=96%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WA=4.71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FA/SA= 79%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WA=4.32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WA=4.42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6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Learned career skills  needed to improve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FA/SA= 89%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WA=4.50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FA/SA= 89%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WA=4.21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93%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WA=4.42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1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Organization &amp; planning skills improved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FA/SA=89%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WA=4.18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FA/SA= 79%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WA=3.96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83%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WA=4.33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6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Developed ability to work on a team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FA/SA= 82%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WA=4.36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FA/SA= 89%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WA=4.26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WA=4.83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1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Became more comfortable interacting with adults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FA/SA= 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WA=4.79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FA/SA= 79%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WA=4.32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92%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WA=4.75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6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Experience has been valuable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FA/SA=100%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WA= 4.93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FA/SA= 95%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WA=4.58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FA/SA= 92%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WA= 4.75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774" marR="4377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27940"/>
            <a:ext cx="804390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Source: Likert-Type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                              Student Response          Employer Response      Parent Response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5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18213"/>
            <a:ext cx="6781800" cy="83978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 Archival Data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2015-2018 Archival Data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50873"/>
              </p:ext>
            </p:extLst>
          </p:nvPr>
        </p:nvGraphicFramePr>
        <p:xfrm>
          <a:off x="304800" y="1716910"/>
          <a:ext cx="8610599" cy="4458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8003"/>
                <a:gridCol w="2237835"/>
                <a:gridCol w="2564761"/>
              </a:tblGrid>
              <a:tr h="504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GPA Mean	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3.09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 2.83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GPA t­-value	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2.57**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 2.57**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Days Absent Mean (M) 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                7.24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10.54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953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Attendance t-value  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               -2.39**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-2.39**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42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or 4 Year College Enrollment Average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                 36%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 19%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8411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Chi-square p-value College Enrollment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</a:rPr>
                        <a:t>                .000*</a:t>
                      </a:r>
                      <a:endParaRPr lang="en-US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 .000*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57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Ratio CI Students Attending College Compared to Non-CI Attending College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                1.68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4799" y="1353136"/>
            <a:ext cx="104044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Statistical Measure (2015-2018)		           CIP Students                        Non-CIP Students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79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Student Value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Why do students enroll in the Community Involvement Program?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</a:t>
            </a:r>
            <a:r>
              <a:rPr lang="en-US" dirty="0" smtClean="0"/>
              <a:t>Explore career interests (Students)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Learn specific work skills (Students)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Understand education needed to obtain career choice (Students)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Determine if they do or do not like the career (Students)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Save money (Students)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Is the career right for them (Parents)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Learn day-to-day requirements of the job (Parents)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Important for students to explore careers (Instructor &amp; Principal)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1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Student Value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What impact does enrolling in a work-study program have for participating students?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</a:t>
            </a:r>
            <a:r>
              <a:rPr lang="en-US" dirty="0" smtClean="0"/>
              <a:t>Students provided 101 comments about finding value/benefit/impact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Employers commented 22 times they were able to influence career or college choices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All parents reported children finding value/benefit/impact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Students referenced 45 times the positive relationship with staff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Student Likert data SA or FA 100% that CIP was valuable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Students SA or FA 96% that CIP related to career interests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Students 100% SA or FA they became more comfortable with adults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Parents SA or FA 92% students found value in the CIP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Parents SA or FA 93% that students learned career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62600"/>
            <a:ext cx="6781800" cy="60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Employer Value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What motivates employers to become a volunteer host site for Community Involvement Students?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Support the schools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H</a:t>
            </a:r>
            <a:r>
              <a:rPr lang="en-US" dirty="0" smtClean="0"/>
              <a:t>elp students learn about college and career options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</a:t>
            </a:r>
            <a:r>
              <a:rPr lang="en-US" dirty="0" smtClean="0"/>
              <a:t>Believed their efforts impacted the community and students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Employers hire CIP students.  Five hired during this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I</a:t>
            </a:r>
            <a:r>
              <a:rPr lang="en-US" dirty="0" smtClean="0"/>
              <a:t>nterview students over a period of time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Students bring energy and enthusiasm to the workplace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nfluence careers (21 times)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Learn from students (16 times)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95% SA/FA that students bring value to the workplace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94% SA/FA that employers influenced career decisions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0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n-lt"/>
              </a:rPr>
              <a:t>Parent Value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What impact do parents perceive when their son or daughter participant in the Community Involvement Program?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</a:t>
            </a:r>
            <a:r>
              <a:rPr lang="en-US" dirty="0"/>
              <a:t>C</a:t>
            </a:r>
            <a:r>
              <a:rPr lang="en-US" dirty="0" smtClean="0"/>
              <a:t>hildren experiencing growth (11comments)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E</a:t>
            </a:r>
            <a:r>
              <a:rPr lang="en-US" dirty="0" smtClean="0"/>
              <a:t>xposure to the working environment produced value (16 comments)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L</a:t>
            </a:r>
            <a:r>
              <a:rPr lang="en-US" dirty="0" smtClean="0"/>
              <a:t>earning specific work skills (19 comments)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C</a:t>
            </a:r>
            <a:r>
              <a:rPr lang="en-US" dirty="0" smtClean="0"/>
              <a:t>hildren found value in the CIP experience (92% SA/FA)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C</a:t>
            </a:r>
            <a:r>
              <a:rPr lang="en-US" dirty="0" smtClean="0"/>
              <a:t>hildren developed an ability to work with others (100% SA/FA)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Children learned work skills (93% SA/FA)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8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6781800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Recommendations for Educators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smtClean="0"/>
              <a:t>Provide work-study type programming- </a:t>
            </a:r>
            <a:r>
              <a:rPr lang="en-US" dirty="0" smtClean="0"/>
              <a:t>Learning comes from seeing and doing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Provide work-study programming that lasts at least one semester-</a:t>
            </a:r>
            <a:r>
              <a:rPr lang="en-US" dirty="0" smtClean="0"/>
              <a:t> Students, parents and employers value more time on the job.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Smaller rural communities should embrace work-study programs- </a:t>
            </a:r>
            <a:r>
              <a:rPr lang="en-US" dirty="0" smtClean="0"/>
              <a:t>Keep talent local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Require all juniors and seniors to enroll in a work-study program prior to graduating- </a:t>
            </a:r>
            <a:r>
              <a:rPr lang="en-US" dirty="0" smtClean="0"/>
              <a:t>Benefits for GPA, attendance and postsecondary enrollment rates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484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+mn-lt"/>
              </a:rPr>
              <a:t>Recommendations for Work Force Practitioners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4267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Employ an area coordinator who can work with the schools to create work-study placements- </a:t>
            </a:r>
            <a:r>
              <a:rPr lang="en-US" dirty="0" smtClean="0"/>
              <a:t>Coordinators provide structure and support, they can also increase placement opportunities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Hire students that qualify for employment- </a:t>
            </a:r>
            <a:r>
              <a:rPr lang="en-US" dirty="0" smtClean="0"/>
              <a:t>5 hired in this study, might increase student participation, employers fill vacancies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Promote the fact that an employer is a host- </a:t>
            </a:r>
            <a:r>
              <a:rPr lang="en-US" dirty="0" smtClean="0"/>
              <a:t>Schools should promote those who partner with them. Host a work-study fair</a:t>
            </a:r>
          </a:p>
          <a:p>
            <a:pPr marL="0" indent="0">
              <a:buNone/>
            </a:pP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453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086600" cy="4571999"/>
          </a:xfrm>
        </p:spPr>
        <p:txBody>
          <a:bodyPr>
            <a:normAutofit fontScale="70000" lnSpcReduction="20000"/>
          </a:bodyPr>
          <a:lstStyle/>
          <a:p>
            <a:pPr marL="320040" lvl="1" indent="0" algn="ctr">
              <a:buNone/>
            </a:pPr>
            <a:r>
              <a:rPr lang="en-US" sz="4400" dirty="0" smtClean="0"/>
              <a:t>Work-Study and </a:t>
            </a:r>
            <a:r>
              <a:rPr lang="en-US" sz="4400" dirty="0" err="1" smtClean="0"/>
              <a:t>PaCE</a:t>
            </a:r>
            <a:r>
              <a:rPr lang="en-US" sz="4400" dirty="0" smtClean="0"/>
              <a:t> </a:t>
            </a:r>
            <a:r>
              <a:rPr lang="en-US" sz="4400" dirty="0" smtClean="0"/>
              <a:t>planning</a:t>
            </a:r>
            <a:r>
              <a:rPr lang="en-US" sz="4400" dirty="0" smtClean="0"/>
              <a:t>:</a:t>
            </a:r>
          </a:p>
          <a:p>
            <a:pPr marL="320040" lvl="1" indent="0" algn="ctr">
              <a:buNone/>
            </a:pPr>
            <a:r>
              <a:rPr lang="en-US" sz="4400" dirty="0" smtClean="0"/>
              <a:t>Can be promoted and supported by Career Cruising Inspire</a:t>
            </a:r>
            <a:endParaRPr lang="en-US" sz="4400" dirty="0" smtClean="0"/>
          </a:p>
          <a:p>
            <a:pPr marL="320040" lvl="1" indent="0" algn="ctr">
              <a:buNone/>
            </a:pPr>
            <a:r>
              <a:rPr lang="en-US" sz="4400" dirty="0" smtClean="0"/>
              <a:t>Creates opportunities</a:t>
            </a:r>
          </a:p>
          <a:p>
            <a:pPr marL="320040" lvl="1" indent="0" algn="ctr">
              <a:buNone/>
            </a:pPr>
            <a:r>
              <a:rPr lang="en-US" sz="4400" dirty="0" smtClean="0"/>
              <a:t>Exposes students to careers</a:t>
            </a:r>
          </a:p>
          <a:p>
            <a:pPr marL="320040" lvl="1" indent="0" algn="ctr">
              <a:buNone/>
            </a:pPr>
            <a:r>
              <a:rPr lang="en-US" sz="4400" dirty="0" smtClean="0"/>
              <a:t>Allows for exploration</a:t>
            </a:r>
          </a:p>
          <a:p>
            <a:pPr marL="320040" lvl="1" indent="0" algn="ctr">
              <a:buNone/>
            </a:pPr>
            <a:r>
              <a:rPr lang="en-US" sz="4400" dirty="0" smtClean="0"/>
              <a:t>Cultivates decision making</a:t>
            </a:r>
          </a:p>
          <a:p>
            <a:pPr marL="320040" lvl="1" indent="0" algn="ctr">
              <a:buNone/>
            </a:pPr>
            <a:r>
              <a:rPr lang="en-US" sz="4400" dirty="0" smtClean="0"/>
              <a:t>Points to Work-Study </a:t>
            </a:r>
            <a:r>
              <a:rPr lang="en-US" sz="4400" dirty="0" smtClean="0"/>
              <a:t>Opportunities</a:t>
            </a:r>
          </a:p>
          <a:p>
            <a:pPr marL="320040" lvl="1" indent="0" algn="ctr">
              <a:buNone/>
            </a:pPr>
            <a:r>
              <a:rPr lang="en-US" sz="4400" dirty="0" smtClean="0"/>
              <a:t>Supports ESSA High School Indicators</a:t>
            </a:r>
            <a:endParaRPr lang="en-US" sz="4400" dirty="0"/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05399"/>
            <a:ext cx="3429000" cy="17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6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lvl="1" indent="0" algn="ctr">
              <a:buNone/>
            </a:pPr>
            <a:r>
              <a:rPr 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Why </a:t>
            </a:r>
            <a:r>
              <a:rPr lang="en-US" sz="3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PaCE</a:t>
            </a:r>
            <a:r>
              <a:rPr 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320040" lvl="1" indent="0" algn="ctr">
              <a:buNone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*Provides guidance PreK-12</a:t>
            </a:r>
          </a:p>
          <a:p>
            <a:pPr marL="320040" lvl="1" indent="0" algn="ctr">
              <a:buNone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*Creates specific activities to support career readiness</a:t>
            </a:r>
          </a:p>
          <a:p>
            <a:pPr marL="320040" lvl="1" indent="0" algn="ctr">
              <a:buNone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*Supports the community</a:t>
            </a:r>
          </a:p>
          <a:p>
            <a:pPr marL="320040" lvl="1" indent="0" algn="ctr">
              <a:buNone/>
            </a:pP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*Explore and learn about careers</a:t>
            </a:r>
          </a:p>
          <a:p>
            <a:pPr marL="1062990" lvl="1" indent="-742950" algn="ctr">
              <a:buAutoNum type="arabicPeriod"/>
            </a:pPr>
            <a:endParaRPr lang="en-US" sz="3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560" y="4511040"/>
            <a:ext cx="3429000" cy="222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21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1"/>
            <a:ext cx="7086600" cy="3776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 err="1" smtClean="0"/>
              <a:t>PaCE</a:t>
            </a:r>
            <a:r>
              <a:rPr lang="en-US" sz="2600" b="1" dirty="0" smtClean="0"/>
              <a:t> Challenges</a:t>
            </a:r>
          </a:p>
          <a:p>
            <a:pPr marL="0" indent="0" algn="ctr">
              <a:buNone/>
            </a:pPr>
            <a:endParaRPr lang="en-US" sz="2600" b="1" dirty="0" smtClean="0"/>
          </a:p>
          <a:p>
            <a:pPr marL="0" indent="0" algn="ctr">
              <a:buNone/>
            </a:pPr>
            <a:r>
              <a:rPr lang="en-US" sz="2600" b="1" dirty="0" smtClean="0"/>
              <a:t>Work-Study Challenges</a:t>
            </a:r>
          </a:p>
          <a:p>
            <a:pPr marL="0" indent="0" algn="ctr">
              <a:buNone/>
            </a:pPr>
            <a:endParaRPr lang="en-US" sz="2600" b="1" dirty="0"/>
          </a:p>
          <a:p>
            <a:pPr marL="0" indent="0" algn="ctr">
              <a:buNone/>
            </a:pPr>
            <a:endParaRPr lang="en-US" sz="2600" b="1" dirty="0" smtClean="0"/>
          </a:p>
          <a:p>
            <a:pPr marL="0" indent="0" algn="ctr">
              <a:buNone/>
            </a:pPr>
            <a:r>
              <a:rPr lang="en-US" sz="2600" b="1" dirty="0" smtClean="0"/>
              <a:t>Questions</a:t>
            </a:r>
            <a:r>
              <a:rPr lang="en-US" sz="2600" b="1" dirty="0" smtClean="0"/>
              <a:t>???</a:t>
            </a:r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8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lvl="1" indent="0" algn="ctr">
              <a:buNone/>
            </a:pPr>
            <a:r>
              <a:rPr lang="en-US" sz="2800" b="1" dirty="0" smtClean="0"/>
              <a:t>Why Work-Study?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Perfect time to explore careers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Learn about postsecondary skills for career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Students benefit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Local employers benefit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Parents benefit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Save money</a:t>
            </a:r>
          </a:p>
          <a:p>
            <a:pPr lvl="1" algn="ctr">
              <a:buFont typeface="Arial" charset="0"/>
              <a:buChar char="•"/>
            </a:pPr>
            <a:r>
              <a:rPr lang="en-US" b="1" dirty="0" smtClean="0"/>
              <a:t>Save time</a:t>
            </a:r>
          </a:p>
          <a:p>
            <a:pPr lvl="1" algn="ctr">
              <a:buFont typeface="Arial" charset="0"/>
              <a:buChar char="•"/>
            </a:pPr>
            <a:endParaRPr lang="en-US" dirty="0" smtClean="0"/>
          </a:p>
        </p:txBody>
      </p:sp>
      <p:pic>
        <p:nvPicPr>
          <p:cNvPr id="5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26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239000" cy="44958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dirty="0"/>
              <a:t>The </a:t>
            </a:r>
            <a:r>
              <a:rPr lang="en-US" dirty="0" err="1"/>
              <a:t>PaCE</a:t>
            </a:r>
            <a:r>
              <a:rPr lang="en-US" dirty="0"/>
              <a:t> document provides a road map for career and college planning</a:t>
            </a:r>
          </a:p>
          <a:p>
            <a:pPr fontAlgn="base"/>
            <a:r>
              <a:rPr lang="en-US" dirty="0"/>
              <a:t>Suggest K-12th grade not just 8-12</a:t>
            </a:r>
          </a:p>
          <a:p>
            <a:pPr fontAlgn="base"/>
            <a:r>
              <a:rPr lang="en-US" dirty="0"/>
              <a:t>Requires articulating across grade and building levels- We developed at building level first then moved to district level.  Include teachers in planning, they will be the ones to implement</a:t>
            </a:r>
          </a:p>
          <a:p>
            <a:pPr fontAlgn="base"/>
            <a:r>
              <a:rPr lang="en-US" dirty="0"/>
              <a:t>Do not reinvent the wheel state has a model and many districts are drafting their own</a:t>
            </a:r>
          </a:p>
          <a:p>
            <a:pPr fontAlgn="base"/>
            <a:r>
              <a:rPr lang="en-US" dirty="0"/>
              <a:t>Include area employers, they really want to be involved and brought to the table- See list of stakeholders</a:t>
            </a:r>
          </a:p>
          <a:p>
            <a:pPr fontAlgn="base"/>
            <a:r>
              <a:rPr lang="en-US" dirty="0"/>
              <a:t>Involve students, they will give you great feedback</a:t>
            </a:r>
          </a:p>
          <a:p>
            <a:pPr fontAlgn="base"/>
            <a:r>
              <a:rPr lang="en-US" dirty="0"/>
              <a:t>ISAC will help you develop and train staff- </a:t>
            </a:r>
            <a:r>
              <a:rPr lang="en-US" u="sng" dirty="0">
                <a:hlinkClick r:id="rId3"/>
              </a:rPr>
              <a:t>http://www.isac.org/pace/</a:t>
            </a:r>
            <a:r>
              <a:rPr lang="en-US" dirty="0"/>
              <a:t>   See training request form</a:t>
            </a:r>
          </a:p>
          <a:p>
            <a:pPr fontAlgn="base"/>
            <a:r>
              <a:rPr lang="en-US" dirty="0"/>
              <a:t>We planned for a year and then implemented</a:t>
            </a:r>
          </a:p>
          <a:p>
            <a:pPr marL="320040" lvl="1" indent="0" algn="ctr">
              <a:buNone/>
            </a:pPr>
            <a:endParaRPr lang="en-US" sz="3200" dirty="0"/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4953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PaCE</a:t>
            </a:r>
            <a:r>
              <a:rPr lang="en-US" sz="2400" b="1" dirty="0" smtClean="0"/>
              <a:t> Process for River Bend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759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1"/>
            <a:ext cx="7086600" cy="3776492"/>
          </a:xfrm>
        </p:spPr>
        <p:txBody>
          <a:bodyPr>
            <a:normAutofit fontScale="32500" lnSpcReduction="20000"/>
          </a:bodyPr>
          <a:lstStyle/>
          <a:p>
            <a:pPr marL="640080" lvl="2" indent="0">
              <a:buNone/>
            </a:pPr>
            <a:endParaRPr lang="en-US" sz="2800" dirty="0" smtClean="0"/>
          </a:p>
          <a:p>
            <a:pPr marL="640080" lvl="2" indent="0">
              <a:buNone/>
            </a:pPr>
            <a:r>
              <a:rPr lang="en-US" sz="7000" dirty="0" err="1" smtClean="0"/>
              <a:t>PaCE</a:t>
            </a:r>
            <a:r>
              <a:rPr lang="en-US" sz="7000" dirty="0" smtClean="0"/>
              <a:t> Team:</a:t>
            </a:r>
          </a:p>
          <a:p>
            <a:pPr marL="640080" lvl="2" indent="0">
              <a:buNone/>
            </a:pPr>
            <a:endParaRPr lang="en-US" sz="2800" dirty="0" smtClean="0"/>
          </a:p>
          <a:p>
            <a:pPr marL="640080" lvl="2" indent="0">
              <a:buNone/>
            </a:pPr>
            <a:r>
              <a:rPr lang="en-US" sz="6200" dirty="0" smtClean="0"/>
              <a:t>-Principal/administrator</a:t>
            </a:r>
          </a:p>
          <a:p>
            <a:pPr marL="640080" lvl="2" indent="0">
              <a:buNone/>
            </a:pPr>
            <a:r>
              <a:rPr lang="en-US" sz="6200" dirty="0" smtClean="0"/>
              <a:t>-Teachers</a:t>
            </a:r>
          </a:p>
          <a:p>
            <a:pPr marL="640080" lvl="2" indent="0">
              <a:buNone/>
            </a:pPr>
            <a:r>
              <a:rPr lang="en-US" sz="6200" dirty="0" smtClean="0"/>
              <a:t>-Counselors</a:t>
            </a:r>
          </a:p>
          <a:p>
            <a:pPr marL="640080" lvl="2" indent="0">
              <a:buNone/>
            </a:pPr>
            <a:r>
              <a:rPr lang="en-US" sz="6200" dirty="0" smtClean="0"/>
              <a:t>-Superintendent</a:t>
            </a:r>
          </a:p>
          <a:p>
            <a:pPr marL="640080" lvl="2" indent="0">
              <a:buNone/>
            </a:pPr>
            <a:r>
              <a:rPr lang="en-US" sz="6200" dirty="0" smtClean="0"/>
              <a:t>-Business partners</a:t>
            </a:r>
          </a:p>
          <a:p>
            <a:pPr marL="640080" lvl="2" indent="0">
              <a:buNone/>
            </a:pPr>
            <a:r>
              <a:rPr lang="en-US" sz="6200" dirty="0" smtClean="0"/>
              <a:t>-Local Community College</a:t>
            </a:r>
          </a:p>
          <a:p>
            <a:pPr marL="640080" lvl="2" indent="0">
              <a:buNone/>
            </a:pPr>
            <a:r>
              <a:rPr lang="en-US" sz="6200" dirty="0" smtClean="0"/>
              <a:t>-Local Government Rep</a:t>
            </a:r>
          </a:p>
          <a:p>
            <a:pPr marL="640080" lvl="2" indent="0">
              <a:buNone/>
            </a:pPr>
            <a:r>
              <a:rPr lang="en-US" sz="6200" dirty="0" smtClean="0"/>
              <a:t>-Students</a:t>
            </a:r>
          </a:p>
          <a:p>
            <a:pPr marL="640080" lvl="2" indent="0">
              <a:buNone/>
            </a:pPr>
            <a:r>
              <a:rPr lang="en-US" sz="6200" dirty="0" smtClean="0"/>
              <a:t>-Parents</a:t>
            </a:r>
          </a:p>
          <a:p>
            <a:pPr marL="640080" lvl="2" indent="0">
              <a:buNone/>
            </a:pPr>
            <a:r>
              <a:rPr lang="en-US" sz="6200" dirty="0" smtClean="0"/>
              <a:t>-Two or four year colleges</a:t>
            </a:r>
          </a:p>
          <a:p>
            <a:pPr marL="640080" lvl="2" indent="0">
              <a:buNone/>
            </a:pPr>
            <a:endParaRPr lang="en-US" sz="2800" dirty="0"/>
          </a:p>
          <a:p>
            <a:pPr marL="640080" lvl="2" indent="0">
              <a:buNone/>
            </a:pPr>
            <a:endParaRPr lang="en-US" sz="2800" dirty="0" smtClean="0"/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5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239000" cy="3886200"/>
          </a:xfrm>
        </p:spPr>
        <p:txBody>
          <a:bodyPr>
            <a:normAutofit fontScale="92500" lnSpcReduction="20000"/>
          </a:bodyPr>
          <a:lstStyle/>
          <a:p>
            <a:pPr marL="0" lvl="1" indent="0" algn="ctr">
              <a:buNone/>
            </a:pPr>
            <a:endParaRPr lang="en-US" sz="3600" dirty="0" smtClean="0"/>
          </a:p>
          <a:p>
            <a:pPr marL="0" lvl="1" indent="0" algn="ctr">
              <a:buNone/>
            </a:pPr>
            <a:endParaRPr lang="en-US" sz="3600" dirty="0"/>
          </a:p>
          <a:p>
            <a:pPr marL="0" lvl="1" indent="0" algn="ctr">
              <a:buNone/>
            </a:pPr>
            <a:r>
              <a:rPr lang="en-US" sz="3600" dirty="0" smtClean="0"/>
              <a:t>Game:</a:t>
            </a:r>
          </a:p>
          <a:p>
            <a:pPr marL="0" lvl="1" indent="0" algn="ctr">
              <a:buNone/>
            </a:pPr>
            <a:r>
              <a:rPr lang="en-US" sz="3600" dirty="0" smtClean="0"/>
              <a:t>How well do you know your students?</a:t>
            </a:r>
          </a:p>
          <a:p>
            <a:pPr marL="0" lvl="1" indent="0" algn="ctr">
              <a:buNone/>
            </a:pPr>
            <a:r>
              <a:rPr lang="en-US" sz="2400" dirty="0" smtClean="0"/>
              <a:t>I will read a </a:t>
            </a:r>
            <a:r>
              <a:rPr lang="en-US" sz="2400" dirty="0" err="1" smtClean="0"/>
              <a:t>PaCE</a:t>
            </a:r>
            <a:r>
              <a:rPr lang="en-US" sz="2400" dirty="0" smtClean="0"/>
              <a:t> statement and I want you to tell me</a:t>
            </a:r>
          </a:p>
          <a:p>
            <a:pPr marL="0" lvl="1" indent="0" algn="ctr">
              <a:buNone/>
            </a:pPr>
            <a:r>
              <a:rPr lang="en-US" sz="2400" dirty="0" smtClean="0"/>
              <a:t>One of three answers</a:t>
            </a:r>
          </a:p>
          <a:p>
            <a:pPr marL="0" lvl="1" indent="0" algn="ctr">
              <a:buNone/>
            </a:pPr>
            <a:r>
              <a:rPr lang="en-US" sz="2400" dirty="0" smtClean="0"/>
              <a:t>K-5</a:t>
            </a:r>
          </a:p>
          <a:p>
            <a:pPr marL="0" lvl="1" indent="0" algn="ctr">
              <a:buNone/>
            </a:pPr>
            <a:r>
              <a:rPr lang="en-US" sz="2400" dirty="0" smtClean="0"/>
              <a:t>6-8</a:t>
            </a:r>
          </a:p>
          <a:p>
            <a:pPr marL="0" lvl="1" indent="0" algn="ctr">
              <a:buNone/>
            </a:pPr>
            <a:r>
              <a:rPr lang="en-US" sz="2400" dirty="0" smtClean="0"/>
              <a:t>9-12</a:t>
            </a:r>
          </a:p>
          <a:p>
            <a:pPr marL="0" lvl="1" indent="0" algn="ctr">
              <a:buNone/>
            </a:pPr>
            <a:endParaRPr lang="en-US" sz="2000" dirty="0"/>
          </a:p>
          <a:p>
            <a:pPr marL="0" lvl="1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3600" dirty="0"/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4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514600"/>
            <a:ext cx="5067300" cy="4800599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endParaRPr lang="en-US" sz="2000" dirty="0" smtClean="0"/>
          </a:p>
          <a:p>
            <a:pPr marL="0" lvl="1" indent="0" algn="ctr">
              <a:buNone/>
            </a:pPr>
            <a:endParaRPr lang="en-US" sz="2000" dirty="0" smtClean="0"/>
          </a:p>
          <a:p>
            <a:pPr marL="0" lvl="1" indent="0" algn="ctr">
              <a:buNone/>
            </a:pPr>
            <a:r>
              <a:rPr lang="en-US" sz="2000" dirty="0" smtClean="0"/>
              <a:t> </a:t>
            </a:r>
            <a:endParaRPr lang="en-US" sz="32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533400"/>
            <a:ext cx="5943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None/>
            </a:pPr>
            <a:r>
              <a:rPr lang="en-US" sz="4800" dirty="0" err="1" smtClean="0"/>
              <a:t>Acitivity</a:t>
            </a:r>
            <a:r>
              <a:rPr lang="en-US" sz="4800" dirty="0" smtClean="0"/>
              <a:t>:</a:t>
            </a:r>
          </a:p>
          <a:p>
            <a:pPr marL="0" lvl="1" indent="0" algn="ctr">
              <a:buNone/>
            </a:pPr>
            <a:endParaRPr lang="en-US" sz="4800" dirty="0"/>
          </a:p>
          <a:p>
            <a:pPr marL="0" lvl="1" indent="0" algn="ctr">
              <a:buNone/>
            </a:pPr>
            <a:r>
              <a:rPr lang="en-US" sz="4800" dirty="0" smtClean="0"/>
              <a:t>Review the </a:t>
            </a:r>
            <a:r>
              <a:rPr lang="en-US" sz="4800" dirty="0" err="1" smtClean="0"/>
              <a:t>PaCE</a:t>
            </a:r>
            <a:r>
              <a:rPr lang="en-US" sz="4800" dirty="0" smtClean="0"/>
              <a:t> documents for strengths and weaknesses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808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086600" cy="40385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River Bend </a:t>
            </a:r>
            <a:r>
              <a:rPr lang="en-US" sz="3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PaCE</a:t>
            </a: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Guidelines: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Age appropriate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Activities are easy to do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Activities support Career or College Goals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Activities involve exploration 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Activities more structure to less structure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Activities dependent to independent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Provides meaningful experiences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Explore/Expose/Prepare</a:t>
            </a:r>
            <a:endParaRPr lang="en-US" sz="2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P:\All Steamboat Pictures\Steamboat Upgraded Photos\Steamer Texturiz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62293"/>
            <a:ext cx="3429000" cy="239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81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Work-study programming</a:t>
            </a:r>
            <a:br>
              <a:rPr lang="en-US" dirty="0" smtClean="0"/>
            </a:br>
            <a:r>
              <a:rPr lang="en-US" dirty="0" smtClean="0"/>
              <a:t>Community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Fulton High School Seniors</a:t>
            </a:r>
          </a:p>
          <a:p>
            <a:r>
              <a:rPr lang="en-US" dirty="0" smtClean="0"/>
              <a:t>1 period every day or every other day</a:t>
            </a:r>
          </a:p>
          <a:p>
            <a:r>
              <a:rPr lang="en-US" dirty="0" smtClean="0"/>
              <a:t>60 to 70 minutes</a:t>
            </a:r>
          </a:p>
          <a:p>
            <a:r>
              <a:rPr lang="en-US" dirty="0" smtClean="0"/>
              <a:t>Match career interests with employers</a:t>
            </a:r>
          </a:p>
          <a:p>
            <a:r>
              <a:rPr lang="en-US" dirty="0" smtClean="0"/>
              <a:t>40 out of 60 students participate</a:t>
            </a:r>
          </a:p>
          <a:p>
            <a:r>
              <a:rPr lang="en-US" dirty="0" smtClean="0"/>
              <a:t>Students complete journal assignments</a:t>
            </a:r>
          </a:p>
          <a:p>
            <a:r>
              <a:rPr lang="en-US" dirty="0" smtClean="0"/>
              <a:t>Employers rate students</a:t>
            </a:r>
          </a:p>
          <a:p>
            <a:r>
              <a:rPr lang="en-US" dirty="0" smtClean="0"/>
              <a:t>Work in Fulton, Clinton, Morrison, and Albany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26852</TotalTime>
  <Words>1326</Words>
  <Application>Microsoft Office PowerPoint</Application>
  <PresentationFormat>On-screen Show (4:3)</PresentationFormat>
  <Paragraphs>353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Impact</vt:lpstr>
      <vt:lpstr>Times New Roman</vt:lpstr>
      <vt:lpstr>Wingdings</vt:lpstr>
      <vt:lpstr>NewsPrint</vt:lpstr>
      <vt:lpstr>Work Study and  PaCE  Planning for their future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Work-study programming Community Involvement</vt:lpstr>
      <vt:lpstr>Survey Data</vt:lpstr>
      <vt:lpstr>Survey Data</vt:lpstr>
      <vt:lpstr> Archival Data</vt:lpstr>
      <vt:lpstr>Student Value</vt:lpstr>
      <vt:lpstr>Student Value</vt:lpstr>
      <vt:lpstr>Employer Value</vt:lpstr>
      <vt:lpstr>Parent Value</vt:lpstr>
      <vt:lpstr>Recommendations for Educators</vt:lpstr>
      <vt:lpstr>Recommendations for Work Force Practitioners </vt:lpstr>
      <vt:lpstr>PowerPoint Presentation</vt:lpstr>
      <vt:lpstr>PowerPoint Presentation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Back!</dc:title>
  <dc:creator>Christopher Tennyson</dc:creator>
  <cp:lastModifiedBy>Darryl Hogue</cp:lastModifiedBy>
  <cp:revision>96</cp:revision>
  <cp:lastPrinted>2015-03-16T16:55:36Z</cp:lastPrinted>
  <dcterms:created xsi:type="dcterms:W3CDTF">2013-08-13T19:24:27Z</dcterms:created>
  <dcterms:modified xsi:type="dcterms:W3CDTF">2019-01-22T20:33:17Z</dcterms:modified>
</cp:coreProperties>
</file>